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6" r:id="rId3"/>
    <p:sldId id="285" r:id="rId4"/>
    <p:sldId id="258" r:id="rId5"/>
    <p:sldId id="259" r:id="rId6"/>
    <p:sldId id="269" r:id="rId7"/>
    <p:sldId id="279" r:id="rId8"/>
    <p:sldId id="261" r:id="rId9"/>
    <p:sldId id="256" r:id="rId10"/>
    <p:sldId id="284" r:id="rId11"/>
    <p:sldId id="287" r:id="rId12"/>
    <p:sldId id="288" r:id="rId13"/>
    <p:sldId id="282" r:id="rId14"/>
    <p:sldId id="273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44D8"/>
    <a:srgbClr val="179F0D"/>
    <a:srgbClr val="24EB15"/>
    <a:srgbClr val="F891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217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2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04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89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04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70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25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19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23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67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709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8171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1B5C8-7C3D-4AF7-8FE4-69B95BF5FC5B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9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9" t="3997" r="13884" b="27509"/>
          <a:stretch/>
        </p:blipFill>
        <p:spPr>
          <a:xfrm>
            <a:off x="0" y="13947"/>
            <a:ext cx="12192000" cy="68440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8456" y="227017"/>
            <a:ext cx="6391944" cy="133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 NEED TO BUILD A BETTER FUTURE: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74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1874" dirty="0" smtClean="0">
                <a:latin typeface="Arial" panose="020B0604020202020204" pitchFamily="34" charset="0"/>
                <a:cs typeface="Arial" panose="020B0604020202020204" pitchFamily="34" charset="0"/>
              </a:rPr>
              <a:t>hy creativity matters</a:t>
            </a:r>
            <a:endParaRPr lang="en-GB" sz="187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Holloway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92"/>
          <a:stretch/>
        </p:blipFill>
        <p:spPr>
          <a:xfrm>
            <a:off x="183941" y="5529855"/>
            <a:ext cx="869030" cy="8762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0"/>
          <a:stretch/>
        </p:blipFill>
        <p:spPr>
          <a:xfrm>
            <a:off x="1119268" y="5529854"/>
            <a:ext cx="878486" cy="8762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979" y="5529854"/>
            <a:ext cx="488326" cy="87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244943"/>
              </p:ext>
            </p:extLst>
          </p:nvPr>
        </p:nvGraphicFramePr>
        <p:xfrm>
          <a:off x="2298357" y="1261646"/>
          <a:ext cx="7274009" cy="4357487"/>
        </p:xfrm>
        <a:graphic>
          <a:graphicData uri="http://schemas.openxmlformats.org/drawingml/2006/table">
            <a:tbl>
              <a:tblPr/>
              <a:tblGrid>
                <a:gridCol w="4296060"/>
                <a:gridCol w="1623226"/>
                <a:gridCol w="1354723"/>
              </a:tblGrid>
              <a:tr h="596627">
                <a:tc>
                  <a:txBody>
                    <a:bodyPr/>
                    <a:lstStyle/>
                    <a:p>
                      <a:pPr algn="l"/>
                      <a:r>
                        <a:rPr lang="en-GB" sz="1100" b="1" dirty="0">
                          <a:effectLst/>
                        </a:rPr>
                        <a:t>Risk</a:t>
                      </a:r>
                    </a:p>
                  </a:txBody>
                  <a:tcPr marL="84111" marR="112148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1">
                          <a:effectLst/>
                        </a:rPr>
                        <a:t>At least 1 billion dead</a:t>
                      </a:r>
                    </a:p>
                  </a:txBody>
                  <a:tcPr marL="84111" marR="112148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1">
                          <a:effectLst/>
                        </a:rPr>
                        <a:t>Human extinction</a:t>
                      </a:r>
                    </a:p>
                  </a:txBody>
                  <a:tcPr marL="84111" marR="112148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Number killed by molecular nanotech weapons.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10%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5%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Total killed by superintelligent AI.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5%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5%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Total killed in all wars (including civil wars).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30%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4%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Number killed in the single biggest engineered pandemic.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10%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2%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273641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Total killed in all nuclear wars.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10%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1%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Number killed in the single biggest nanotech accident.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1%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0.5%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Number killed in the single biggest natural pandemic.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5%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0.05%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Total killed in all acts of nuclear terrorism.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1%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0.03%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35134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Overall risk of extinction prior to 2100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n/a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19%</a:t>
                      </a:r>
                    </a:p>
                  </a:txBody>
                  <a:tcPr marL="84111" marR="84111" marT="56074" marB="56074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61136" y="573904"/>
            <a:ext cx="3548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Extinction-level threats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076303" y="6071286"/>
            <a:ext cx="3641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source: 80000hours.org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809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9329" y="1680519"/>
            <a:ext cx="81884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rgbClr val="FF0000"/>
                </a:solidFill>
              </a:rPr>
              <a:t>New ideas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New ways of communicating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New forms of institution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94763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275439" y="2327189"/>
            <a:ext cx="2504302" cy="15734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My Knowledge</a:t>
            </a:r>
            <a:endParaRPr lang="en-GB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405842" y="5037438"/>
            <a:ext cx="1935892" cy="122743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Culture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8608540" y="4337222"/>
            <a:ext cx="1977081" cy="122743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Cosmology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3" name="Straight Connector 12"/>
          <p:cNvCxnSpPr>
            <a:stCxn id="2" idx="6"/>
          </p:cNvCxnSpPr>
          <p:nvPr/>
        </p:nvCxnSpPr>
        <p:spPr>
          <a:xfrm flipV="1">
            <a:off x="6779741" y="2817340"/>
            <a:ext cx="2125362" cy="296563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643816" y="3451654"/>
            <a:ext cx="2080054" cy="1219200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" idx="3"/>
          </p:cNvCxnSpPr>
          <p:nvPr/>
        </p:nvCxnSpPr>
        <p:spPr>
          <a:xfrm flipH="1">
            <a:off x="3706522" y="3670193"/>
            <a:ext cx="935664" cy="909980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91200" y="3900616"/>
            <a:ext cx="486032" cy="1136822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538144" y="1769075"/>
            <a:ext cx="712572" cy="906163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732639" y="1701601"/>
            <a:ext cx="370702" cy="702276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2990162" y="2834459"/>
            <a:ext cx="1309817" cy="296562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3643" y="2177009"/>
            <a:ext cx="1837038" cy="126862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Geology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3597620" y="672931"/>
            <a:ext cx="1754659" cy="109563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Plant World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6855299" y="770238"/>
            <a:ext cx="1816443" cy="12192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Animal </a:t>
            </a:r>
          </a:p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World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2194906" y="4472675"/>
            <a:ext cx="1944130" cy="129334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Human-Made World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8905103" y="2274286"/>
            <a:ext cx="1952368" cy="112034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History of Ideas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28584" y="2183027"/>
            <a:ext cx="1837038" cy="126862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Physical World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468131" y="617837"/>
            <a:ext cx="1754659" cy="109563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Plant World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436076" y="3239530"/>
            <a:ext cx="1816443" cy="12192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Animal </a:t>
            </a:r>
          </a:p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World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047103" y="4390768"/>
            <a:ext cx="1944130" cy="129334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Human-Made World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252520" y="5292811"/>
            <a:ext cx="1935892" cy="122743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Culture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8363465" y="3966454"/>
            <a:ext cx="1977081" cy="122743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Cosmology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268644" y="1861752"/>
            <a:ext cx="1952368" cy="112034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History of Ideas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696594" y="1563222"/>
            <a:ext cx="1028501" cy="815796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4" idx="4"/>
          </p:cNvCxnSpPr>
          <p:nvPr/>
        </p:nvCxnSpPr>
        <p:spPr>
          <a:xfrm>
            <a:off x="4345461" y="1713469"/>
            <a:ext cx="654907" cy="1567248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4" idx="6"/>
            <a:endCxn id="7" idx="0"/>
          </p:cNvCxnSpPr>
          <p:nvPr/>
        </p:nvCxnSpPr>
        <p:spPr>
          <a:xfrm>
            <a:off x="5222790" y="1165653"/>
            <a:ext cx="1997676" cy="4127158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206315" y="1165653"/>
            <a:ext cx="3245708" cy="943918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" idx="5"/>
            <a:endCxn id="8" idx="1"/>
          </p:cNvCxnSpPr>
          <p:nvPr/>
        </p:nvCxnSpPr>
        <p:spPr>
          <a:xfrm>
            <a:off x="4965826" y="1553017"/>
            <a:ext cx="3687176" cy="2593191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3019168" y="1563222"/>
            <a:ext cx="705927" cy="2837751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" idx="6"/>
            <a:endCxn id="9" idx="2"/>
          </p:cNvCxnSpPr>
          <p:nvPr/>
        </p:nvCxnSpPr>
        <p:spPr>
          <a:xfrm flipV="1">
            <a:off x="2965622" y="2421925"/>
            <a:ext cx="5303022" cy="395416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" idx="4"/>
            <a:endCxn id="6" idx="1"/>
          </p:cNvCxnSpPr>
          <p:nvPr/>
        </p:nvCxnSpPr>
        <p:spPr>
          <a:xfrm>
            <a:off x="2047103" y="3451654"/>
            <a:ext cx="284711" cy="1128519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" idx="7"/>
          </p:cNvCxnSpPr>
          <p:nvPr/>
        </p:nvCxnSpPr>
        <p:spPr>
          <a:xfrm>
            <a:off x="2696594" y="2368813"/>
            <a:ext cx="6655411" cy="1562773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" idx="5"/>
            <a:endCxn id="7" idx="1"/>
          </p:cNvCxnSpPr>
          <p:nvPr/>
        </p:nvCxnSpPr>
        <p:spPr>
          <a:xfrm>
            <a:off x="2696594" y="3265868"/>
            <a:ext cx="3839431" cy="2206697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3" idx="5"/>
            <a:endCxn id="5" idx="1"/>
          </p:cNvCxnSpPr>
          <p:nvPr/>
        </p:nvCxnSpPr>
        <p:spPr>
          <a:xfrm>
            <a:off x="2696594" y="3265868"/>
            <a:ext cx="2005494" cy="152210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6" idx="5"/>
          </p:cNvCxnSpPr>
          <p:nvPr/>
        </p:nvCxnSpPr>
        <p:spPr>
          <a:xfrm flipH="1">
            <a:off x="3706522" y="2860589"/>
            <a:ext cx="6180297" cy="2634114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9" idx="3"/>
            <a:endCxn id="5" idx="7"/>
          </p:cNvCxnSpPr>
          <p:nvPr/>
        </p:nvCxnSpPr>
        <p:spPr>
          <a:xfrm flipH="1">
            <a:off x="5986507" y="2818027"/>
            <a:ext cx="2568055" cy="600051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9" idx="5"/>
            <a:endCxn id="8" idx="0"/>
          </p:cNvCxnSpPr>
          <p:nvPr/>
        </p:nvCxnSpPr>
        <p:spPr>
          <a:xfrm flipH="1">
            <a:off x="9352006" y="2818027"/>
            <a:ext cx="583088" cy="1148427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9" idx="4"/>
            <a:endCxn id="7" idx="0"/>
          </p:cNvCxnSpPr>
          <p:nvPr/>
        </p:nvCxnSpPr>
        <p:spPr>
          <a:xfrm flipH="1">
            <a:off x="7220466" y="2982098"/>
            <a:ext cx="2024362" cy="2310713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7" idx="1"/>
            <a:endCxn id="5" idx="4"/>
          </p:cNvCxnSpPr>
          <p:nvPr/>
        </p:nvCxnSpPr>
        <p:spPr>
          <a:xfrm flipH="1" flipV="1">
            <a:off x="5344298" y="4458730"/>
            <a:ext cx="1191727" cy="1013835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6" idx="6"/>
            <a:endCxn id="8" idx="2"/>
          </p:cNvCxnSpPr>
          <p:nvPr/>
        </p:nvCxnSpPr>
        <p:spPr>
          <a:xfrm flipV="1">
            <a:off x="3991233" y="4580173"/>
            <a:ext cx="4372232" cy="457265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" idx="6"/>
            <a:endCxn id="5" idx="3"/>
          </p:cNvCxnSpPr>
          <p:nvPr/>
        </p:nvCxnSpPr>
        <p:spPr>
          <a:xfrm flipV="1">
            <a:off x="3991233" y="4280182"/>
            <a:ext cx="710855" cy="757256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" idx="6"/>
            <a:endCxn id="8" idx="2"/>
          </p:cNvCxnSpPr>
          <p:nvPr/>
        </p:nvCxnSpPr>
        <p:spPr>
          <a:xfrm>
            <a:off x="6252519" y="3849130"/>
            <a:ext cx="2110946" cy="731043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7" idx="7"/>
            <a:endCxn id="8" idx="4"/>
          </p:cNvCxnSpPr>
          <p:nvPr/>
        </p:nvCxnSpPr>
        <p:spPr>
          <a:xfrm flipV="1">
            <a:off x="7904907" y="5193892"/>
            <a:ext cx="1447099" cy="278673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" idx="5"/>
            <a:endCxn id="7" idx="2"/>
          </p:cNvCxnSpPr>
          <p:nvPr/>
        </p:nvCxnSpPr>
        <p:spPr>
          <a:xfrm>
            <a:off x="3706522" y="5494703"/>
            <a:ext cx="2545998" cy="411827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9" name="Down Arrow 88"/>
          <p:cNvSpPr/>
          <p:nvPr/>
        </p:nvSpPr>
        <p:spPr>
          <a:xfrm>
            <a:off x="6536025" y="617837"/>
            <a:ext cx="919218" cy="345989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GB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My knowledge</a:t>
            </a:r>
            <a:endParaRPr lang="en-GB" sz="1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7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do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6"/>
          <a:stretch/>
        </p:blipFill>
        <p:spPr bwMode="auto">
          <a:xfrm>
            <a:off x="2484582" y="2414490"/>
            <a:ext cx="1792719" cy="2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1" y="591128"/>
            <a:ext cx="10307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What do you get if you cross a dog with a skyscraper?</a:t>
            </a:r>
            <a:endParaRPr lang="en-GB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96509" y="4454305"/>
            <a:ext cx="1385455" cy="849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  <a:r>
              <a:rPr lang="en-GB" dirty="0" smtClean="0"/>
              <a:t>ats meat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5781964" y="3639127"/>
            <a:ext cx="1339272" cy="86821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</a:t>
            </a:r>
            <a:r>
              <a:rPr lang="en-GB" dirty="0" smtClean="0">
                <a:solidFill>
                  <a:schemeClr val="tx1"/>
                </a:solidFill>
              </a:rPr>
              <a:t>eople inside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167417" y="5412509"/>
            <a:ext cx="2142837" cy="8866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</a:t>
            </a:r>
            <a:r>
              <a:rPr lang="en-GB" dirty="0" smtClean="0">
                <a:solidFill>
                  <a:schemeClr val="tx1"/>
                </a:solidFill>
              </a:rPr>
              <a:t>uilt on strong foundations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51147" y="5620327"/>
            <a:ext cx="1376218" cy="6349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paws</a:t>
            </a:r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9967189" y="4853709"/>
            <a:ext cx="1929248" cy="76661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</a:t>
            </a:r>
            <a:r>
              <a:rPr lang="en-GB" dirty="0" smtClean="0">
                <a:solidFill>
                  <a:schemeClr val="tx1"/>
                </a:solidFill>
              </a:rPr>
              <a:t>ampers to stay upright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153562" y="1429032"/>
            <a:ext cx="2545771" cy="61883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</a:t>
            </a:r>
            <a:r>
              <a:rPr lang="en-GB" dirty="0" smtClean="0">
                <a:solidFill>
                  <a:schemeClr val="tx1"/>
                </a:solidFill>
              </a:rPr>
              <a:t>ard job cleaning windows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23231" y="2304623"/>
            <a:ext cx="1357745" cy="8104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</a:t>
            </a:r>
            <a:r>
              <a:rPr lang="en-GB" dirty="0" smtClean="0"/>
              <a:t>ikes baths</a:t>
            </a:r>
            <a:endParaRPr lang="en-GB" dirty="0"/>
          </a:p>
        </p:txBody>
      </p:sp>
      <p:sp>
        <p:nvSpPr>
          <p:cNvPr id="16" name="Oval 15"/>
          <p:cNvSpPr/>
          <p:nvPr/>
        </p:nvSpPr>
        <p:spPr>
          <a:xfrm>
            <a:off x="10123055" y="2342179"/>
            <a:ext cx="1995054" cy="7281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</a:t>
            </a:r>
            <a:r>
              <a:rPr lang="en-GB" dirty="0" smtClean="0">
                <a:solidFill>
                  <a:schemeClr val="tx1"/>
                </a:solidFill>
              </a:rPr>
              <a:t>aves ground space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022764" y="2126740"/>
            <a:ext cx="461818" cy="456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539256" y="2135977"/>
            <a:ext cx="40700" cy="313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1824182" y="3151977"/>
            <a:ext cx="660400" cy="39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921165" y="4110181"/>
            <a:ext cx="563417" cy="397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398950" y="4602100"/>
            <a:ext cx="658287" cy="6426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100" idx="2"/>
            <a:endCxn id="12" idx="0"/>
          </p:cNvCxnSpPr>
          <p:nvPr/>
        </p:nvCxnSpPr>
        <p:spPr>
          <a:xfrm>
            <a:off x="3380942" y="4602100"/>
            <a:ext cx="158314" cy="101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8" idx="1"/>
          </p:cNvCxnSpPr>
          <p:nvPr/>
        </p:nvCxnSpPr>
        <p:spPr>
          <a:xfrm>
            <a:off x="4277301" y="4306630"/>
            <a:ext cx="322103" cy="27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15" idx="3"/>
          </p:cNvCxnSpPr>
          <p:nvPr/>
        </p:nvCxnSpPr>
        <p:spPr>
          <a:xfrm flipV="1">
            <a:off x="4289214" y="2996350"/>
            <a:ext cx="532854" cy="423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4"/>
          </p:cNvCxnSpPr>
          <p:nvPr/>
        </p:nvCxnSpPr>
        <p:spPr>
          <a:xfrm>
            <a:off x="8426448" y="2047868"/>
            <a:ext cx="265546" cy="44334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7024251" y="3567725"/>
            <a:ext cx="756273" cy="36056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8559221" y="4678824"/>
            <a:ext cx="132773" cy="81040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6" idx="2"/>
          </p:cNvCxnSpPr>
          <p:nvPr/>
        </p:nvCxnSpPr>
        <p:spPr>
          <a:xfrm flipH="1">
            <a:off x="9699333" y="2706254"/>
            <a:ext cx="423722" cy="25528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3" idx="1"/>
          </p:cNvCxnSpPr>
          <p:nvPr/>
        </p:nvCxnSpPr>
        <p:spPr>
          <a:xfrm>
            <a:off x="9699333" y="4271818"/>
            <a:ext cx="550388" cy="69416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7"/>
            <a:endCxn id="10" idx="3"/>
          </p:cNvCxnSpPr>
          <p:nvPr/>
        </p:nvCxnSpPr>
        <p:spPr>
          <a:xfrm flipV="1">
            <a:off x="5579069" y="4380197"/>
            <a:ext cx="399027" cy="1985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2" idx="6"/>
            <a:endCxn id="11" idx="2"/>
          </p:cNvCxnSpPr>
          <p:nvPr/>
        </p:nvCxnSpPr>
        <p:spPr>
          <a:xfrm flipV="1">
            <a:off x="4227365" y="5855855"/>
            <a:ext cx="2940052" cy="8193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4" idx="2"/>
          </p:cNvCxnSpPr>
          <p:nvPr/>
        </p:nvCxnSpPr>
        <p:spPr>
          <a:xfrm flipV="1">
            <a:off x="5883564" y="1738450"/>
            <a:ext cx="1269998" cy="72222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141268" y="5166163"/>
            <a:ext cx="1496291" cy="6834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“best friend”</a:t>
            </a:r>
            <a:endParaRPr lang="en-GB" dirty="0"/>
          </a:p>
        </p:txBody>
      </p:sp>
      <p:sp>
        <p:nvSpPr>
          <p:cNvPr id="59" name="Oval 58"/>
          <p:cNvSpPr/>
          <p:nvPr/>
        </p:nvSpPr>
        <p:spPr>
          <a:xfrm>
            <a:off x="555049" y="1872661"/>
            <a:ext cx="1662545" cy="489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vertebrate</a:t>
            </a:r>
            <a:endParaRPr lang="en-GB" dirty="0"/>
          </a:p>
        </p:txBody>
      </p:sp>
      <p:sp>
        <p:nvSpPr>
          <p:cNvPr id="60" name="Oval 59"/>
          <p:cNvSpPr/>
          <p:nvPr/>
        </p:nvSpPr>
        <p:spPr>
          <a:xfrm>
            <a:off x="319519" y="2807853"/>
            <a:ext cx="1497156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mammal</a:t>
            </a:r>
            <a:endParaRPr lang="en-GB" dirty="0"/>
          </a:p>
        </p:txBody>
      </p:sp>
      <p:sp>
        <p:nvSpPr>
          <p:cNvPr id="61" name="Oval 60"/>
          <p:cNvSpPr/>
          <p:nvPr/>
        </p:nvSpPr>
        <p:spPr>
          <a:xfrm>
            <a:off x="600364" y="4160626"/>
            <a:ext cx="1320800" cy="7666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barks</a:t>
            </a:r>
            <a:endParaRPr lang="en-GB" dirty="0"/>
          </a:p>
        </p:txBody>
      </p:sp>
      <p:sp>
        <p:nvSpPr>
          <p:cNvPr id="62" name="Oval 61"/>
          <p:cNvSpPr/>
          <p:nvPr/>
        </p:nvSpPr>
        <p:spPr>
          <a:xfrm>
            <a:off x="2789381" y="1435948"/>
            <a:ext cx="1394691" cy="692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</a:t>
            </a:r>
            <a:r>
              <a:rPr lang="en-GB" dirty="0" smtClean="0"/>
              <a:t>as fur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524" y="2512373"/>
            <a:ext cx="1927422" cy="256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3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assandra ancient tro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1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51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61" y="442549"/>
            <a:ext cx="8250856" cy="61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52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708187" y="1371600"/>
            <a:ext cx="2714017" cy="2461098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>
            <a:stCxn id="6" idx="1"/>
          </p:cNvCxnSpPr>
          <p:nvPr/>
        </p:nvCxnSpPr>
        <p:spPr>
          <a:xfrm flipH="1">
            <a:off x="667265" y="2602149"/>
            <a:ext cx="4040922" cy="14591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3"/>
          </p:cNvCxnSpPr>
          <p:nvPr/>
        </p:nvCxnSpPr>
        <p:spPr>
          <a:xfrm flipV="1">
            <a:off x="7422204" y="2568102"/>
            <a:ext cx="4046707" cy="34047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434674" y="2496360"/>
            <a:ext cx="204282" cy="240760"/>
          </a:xfrm>
          <a:prstGeom prst="ellipse">
            <a:avLst/>
          </a:prstGeom>
          <a:solidFill>
            <a:srgbClr val="F89108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9255864" y="2481769"/>
            <a:ext cx="204282" cy="240760"/>
          </a:xfrm>
          <a:prstGeom prst="ellipse">
            <a:avLst/>
          </a:prstGeom>
          <a:solidFill>
            <a:srgbClr val="F89108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7305471" y="2496360"/>
            <a:ext cx="204282" cy="24076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/>
          <p:cNvCxnSpPr>
            <a:endCxn id="18" idx="2"/>
          </p:cNvCxnSpPr>
          <p:nvPr/>
        </p:nvCxnSpPr>
        <p:spPr>
          <a:xfrm>
            <a:off x="4795013" y="2609444"/>
            <a:ext cx="2510458" cy="7296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257603" y="2472643"/>
            <a:ext cx="204282" cy="240760"/>
          </a:xfrm>
          <a:prstGeom prst="ellipse">
            <a:avLst/>
          </a:prstGeom>
          <a:solidFill>
            <a:srgbClr val="24EB1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ounded Rectangle 21"/>
          <p:cNvSpPr/>
          <p:nvPr/>
        </p:nvSpPr>
        <p:spPr>
          <a:xfrm>
            <a:off x="214008" y="1697252"/>
            <a:ext cx="1099226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Forget that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908913" y="1636838"/>
            <a:ext cx="1099226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Forget that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871850" y="3174098"/>
            <a:ext cx="1329930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you having a laugh?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693040" y="3174705"/>
            <a:ext cx="1329930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you having a laugh?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871697" y="1688515"/>
            <a:ext cx="1329930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Have you seen this?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925934" y="1686691"/>
            <a:ext cx="1329930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Have you seen this?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814139" y="3103413"/>
            <a:ext cx="1091210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to do this!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284068" y="3099026"/>
            <a:ext cx="991495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to do this!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552060" y="1713891"/>
            <a:ext cx="913744" cy="47665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Obvs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4" name="Straight Connector 33"/>
          <p:cNvCxnSpPr>
            <a:stCxn id="22" idx="2"/>
          </p:cNvCxnSpPr>
          <p:nvPr/>
        </p:nvCxnSpPr>
        <p:spPr>
          <a:xfrm>
            <a:off x="763621" y="2173908"/>
            <a:ext cx="0" cy="411217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3" idx="2"/>
          </p:cNvCxnSpPr>
          <p:nvPr/>
        </p:nvCxnSpPr>
        <p:spPr>
          <a:xfrm>
            <a:off x="11458526" y="2113494"/>
            <a:ext cx="0" cy="382862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4" idx="0"/>
            <a:endCxn id="12" idx="4"/>
          </p:cNvCxnSpPr>
          <p:nvPr/>
        </p:nvCxnSpPr>
        <p:spPr>
          <a:xfrm flipV="1">
            <a:off x="2536815" y="2737120"/>
            <a:ext cx="0" cy="436978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26" idx="0"/>
            <a:endCxn id="14" idx="4"/>
          </p:cNvCxnSpPr>
          <p:nvPr/>
        </p:nvCxnSpPr>
        <p:spPr>
          <a:xfrm flipV="1">
            <a:off x="9358005" y="2722529"/>
            <a:ext cx="0" cy="452176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8" idx="7"/>
          </p:cNvCxnSpPr>
          <p:nvPr/>
        </p:nvCxnSpPr>
        <p:spPr>
          <a:xfrm flipH="1">
            <a:off x="7479837" y="2113494"/>
            <a:ext cx="527475" cy="418124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15" idx="1"/>
          </p:cNvCxnSpPr>
          <p:nvPr/>
        </p:nvCxnSpPr>
        <p:spPr>
          <a:xfrm>
            <a:off x="4130764" y="2105272"/>
            <a:ext cx="515583" cy="41175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29" idx="0"/>
            <a:endCxn id="19" idx="4"/>
          </p:cNvCxnSpPr>
          <p:nvPr/>
        </p:nvCxnSpPr>
        <p:spPr>
          <a:xfrm flipV="1">
            <a:off x="5359744" y="2713403"/>
            <a:ext cx="0" cy="390010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30" idx="0"/>
            <a:endCxn id="16" idx="4"/>
          </p:cNvCxnSpPr>
          <p:nvPr/>
        </p:nvCxnSpPr>
        <p:spPr>
          <a:xfrm flipH="1" flipV="1">
            <a:off x="6777417" y="2737120"/>
            <a:ext cx="2399" cy="361906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2" idx="2"/>
            <a:endCxn id="17" idx="0"/>
          </p:cNvCxnSpPr>
          <p:nvPr/>
        </p:nvCxnSpPr>
        <p:spPr>
          <a:xfrm>
            <a:off x="6008932" y="2190547"/>
            <a:ext cx="0" cy="291222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6675276" y="2496360"/>
            <a:ext cx="204282" cy="240760"/>
          </a:xfrm>
          <a:prstGeom prst="ellipse">
            <a:avLst/>
          </a:prstGeom>
          <a:solidFill>
            <a:srgbClr val="24EB1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5906791" y="2481769"/>
            <a:ext cx="204282" cy="240760"/>
          </a:xfrm>
          <a:prstGeom prst="ellipse">
            <a:avLst/>
          </a:prstGeom>
          <a:solidFill>
            <a:srgbClr val="179F0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4616431" y="2481769"/>
            <a:ext cx="204282" cy="24076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Left Arrow 71"/>
          <p:cNvSpPr/>
          <p:nvPr/>
        </p:nvSpPr>
        <p:spPr>
          <a:xfrm>
            <a:off x="457199" y="2472643"/>
            <a:ext cx="429796" cy="324665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ight Arrow 72"/>
          <p:cNvSpPr/>
          <p:nvPr/>
        </p:nvSpPr>
        <p:spPr>
          <a:xfrm>
            <a:off x="11324404" y="2419147"/>
            <a:ext cx="433614" cy="29790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27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5321" y="1719429"/>
            <a:ext cx="81884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New ideas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rgbClr val="FF0000"/>
                </a:solidFill>
              </a:rPr>
              <a:t>New ways of communicating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New forms of institution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966515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white rabbit alice in wonder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072" y="295224"/>
            <a:ext cx="6409442" cy="640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7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36653" y="1876033"/>
            <a:ext cx="3730782" cy="3723104"/>
          </a:xfrm>
          <a:prstGeom prst="ellipse">
            <a:avLst/>
          </a:prstGeom>
          <a:solidFill>
            <a:srgbClr val="7030A0"/>
          </a:solidFill>
          <a:ln w="76200">
            <a:solidFill>
              <a:srgbClr val="FF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sp>
        <p:nvSpPr>
          <p:cNvPr id="19" name="Rectangle 18"/>
          <p:cNvSpPr/>
          <p:nvPr/>
        </p:nvSpPr>
        <p:spPr>
          <a:xfrm>
            <a:off x="4253037" y="2736341"/>
            <a:ext cx="230296" cy="237971"/>
          </a:xfrm>
          <a:prstGeom prst="rect">
            <a:avLst/>
          </a:prstGeom>
          <a:solidFill>
            <a:srgbClr val="FF0000"/>
          </a:solidFill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sp>
        <p:nvSpPr>
          <p:cNvPr id="27" name="Rectangle 26"/>
          <p:cNvSpPr/>
          <p:nvPr/>
        </p:nvSpPr>
        <p:spPr>
          <a:xfrm>
            <a:off x="2907729" y="2679103"/>
            <a:ext cx="230296" cy="237971"/>
          </a:xfrm>
          <a:prstGeom prst="rect">
            <a:avLst/>
          </a:prstGeom>
          <a:solidFill>
            <a:srgbClr val="FF0000"/>
          </a:solidFill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sp>
        <p:nvSpPr>
          <p:cNvPr id="28" name="Oval 27"/>
          <p:cNvSpPr/>
          <p:nvPr/>
        </p:nvSpPr>
        <p:spPr>
          <a:xfrm>
            <a:off x="6458117" y="1876033"/>
            <a:ext cx="3730782" cy="3723104"/>
          </a:xfrm>
          <a:prstGeom prst="ellipse">
            <a:avLst/>
          </a:prstGeom>
          <a:solidFill>
            <a:srgbClr val="FF0000"/>
          </a:solidFill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cxnSp>
        <p:nvCxnSpPr>
          <p:cNvPr id="3" name="Curved Connector 2"/>
          <p:cNvCxnSpPr/>
          <p:nvPr/>
        </p:nvCxnSpPr>
        <p:spPr>
          <a:xfrm>
            <a:off x="4483332" y="2974312"/>
            <a:ext cx="1911450" cy="1171002"/>
          </a:xfrm>
          <a:prstGeom prst="curvedConnector3">
            <a:avLst/>
          </a:prstGeom>
          <a:ln w="60325">
            <a:solidFill>
              <a:srgbClr val="00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>
            <a:off x="3138025" y="2939433"/>
            <a:ext cx="3715431" cy="2304160"/>
          </a:xfrm>
          <a:prstGeom prst="curvedConnector3">
            <a:avLst/>
          </a:prstGeom>
          <a:ln w="60325">
            <a:solidFill>
              <a:srgbClr val="00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27" grpId="0" animBg="1"/>
      <p:bldP spid="27" grpId="1" animBg="1"/>
      <p:bldP spid="27" grpId="2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1749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3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may contain: 1 person, on stage, standing and out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4247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30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9329" y="1680519"/>
            <a:ext cx="81884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New ideas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New ways of communicating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rgbClr val="FF0000"/>
                </a:solidFill>
              </a:rPr>
              <a:t>New forms of institution</a:t>
            </a:r>
            <a:endParaRPr lang="en-GB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029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7920</TotalTime>
  <Words>276</Words>
  <Application>Microsoft Office PowerPoint</Application>
  <PresentationFormat>Widescreen</PresentationFormat>
  <Paragraphs>86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Holloway</dc:creator>
  <cp:lastModifiedBy>Dan Holloway</cp:lastModifiedBy>
  <cp:revision>47</cp:revision>
  <dcterms:created xsi:type="dcterms:W3CDTF">2018-10-06T12:43:49Z</dcterms:created>
  <dcterms:modified xsi:type="dcterms:W3CDTF">2019-09-10T17:54:45Z</dcterms:modified>
</cp:coreProperties>
</file>