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  <p:sldMasterId id="2147483660" r:id="rId2"/>
  </p:sldMasterIdLst>
  <p:notesMasterIdLst>
    <p:notesMasterId r:id="rId27"/>
  </p:notesMasterIdLst>
  <p:handoutMasterIdLst>
    <p:handoutMasterId r:id="rId28"/>
  </p:handoutMasterIdLst>
  <p:sldIdLst>
    <p:sldId id="256" r:id="rId3"/>
    <p:sldId id="284" r:id="rId4"/>
    <p:sldId id="282" r:id="rId5"/>
    <p:sldId id="287" r:id="rId6"/>
    <p:sldId id="267" r:id="rId7"/>
    <p:sldId id="272" r:id="rId8"/>
    <p:sldId id="273" r:id="rId9"/>
    <p:sldId id="291" r:id="rId10"/>
    <p:sldId id="275" r:id="rId11"/>
    <p:sldId id="292" r:id="rId12"/>
    <p:sldId id="266" r:id="rId13"/>
    <p:sldId id="286" r:id="rId14"/>
    <p:sldId id="285" r:id="rId15"/>
    <p:sldId id="293" r:id="rId16"/>
    <p:sldId id="274" r:id="rId17"/>
    <p:sldId id="260" r:id="rId18"/>
    <p:sldId id="271" r:id="rId19"/>
    <p:sldId id="268" r:id="rId20"/>
    <p:sldId id="283" r:id="rId21"/>
    <p:sldId id="281" r:id="rId22"/>
    <p:sldId id="279" r:id="rId23"/>
    <p:sldId id="269" r:id="rId24"/>
    <p:sldId id="270" r:id="rId25"/>
    <p:sldId id="262" r:id="rId26"/>
  </p:sldIdLst>
  <p:sldSz cx="8640763" cy="6483350"/>
  <p:notesSz cx="6858000" cy="9144000"/>
  <p:defaultTextStyle>
    <a:defPPr>
      <a:defRPr lang="en-US"/>
    </a:defPPr>
    <a:lvl1pPr marL="0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2100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41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62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83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604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25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46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67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2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FF00"/>
    <a:srgbClr val="C59C35"/>
    <a:srgbClr val="47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666" y="96"/>
      </p:cViewPr>
      <p:guideLst>
        <p:guide orient="horz" pos="2042"/>
        <p:guide pos="272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1" d="100"/>
          <a:sy n="121" d="100"/>
        </p:scale>
        <p:origin x="49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AD6B0619-A2BB-4F7A-AEDB-78122A6C040F}"/>
    <pc:docChg chg="modSld">
      <pc:chgData name="" userId="" providerId="" clId="Web-{AD6B0619-A2BB-4F7A-AEDB-78122A6C040F}" dt="2018-03-17T07:41:46.038" v="0"/>
      <pc:docMkLst>
        <pc:docMk/>
      </pc:docMkLst>
      <pc:sldChg chg="delSp">
        <pc:chgData name="" userId="" providerId="" clId="Web-{AD6B0619-A2BB-4F7A-AEDB-78122A6C040F}" dt="2018-03-17T07:41:46.038" v="0"/>
        <pc:sldMkLst>
          <pc:docMk/>
          <pc:sldMk cId="422592701" sldId="256"/>
        </pc:sldMkLst>
        <pc:spChg chg="del">
          <ac:chgData name="" userId="" providerId="" clId="Web-{AD6B0619-A2BB-4F7A-AEDB-78122A6C040F}" dt="2018-03-17T07:41:46.038" v="0"/>
          <ac:spMkLst>
            <pc:docMk/>
            <pc:sldMk cId="422592701" sldId="256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84A5E-864B-4FB2-B9A0-FD7A3C618B43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8B9D4-A546-40D0-BBBF-D81EB3296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9699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4AC11-157E-4603-BCB2-C191C7F0BF13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EED40-78C8-4229-9D6B-C0E2A70AA5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461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EED40-78C8-4229-9D6B-C0E2A70AA50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817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EED40-78C8-4229-9D6B-C0E2A70AA50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94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667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905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4052" y="6009106"/>
            <a:ext cx="1944172" cy="345178"/>
          </a:xfrm>
          <a:prstGeom prst="rect">
            <a:avLst/>
          </a:prstGeom>
        </p:spPr>
        <p:txBody>
          <a:bodyPr/>
          <a:lstStyle/>
          <a:p>
            <a:fld id="{AA11B5C8-7C3D-4AF7-8FE4-69B95BF5FC5B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62253" y="6009106"/>
            <a:ext cx="2916258" cy="34517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02539" y="6009106"/>
            <a:ext cx="1944172" cy="345178"/>
          </a:xfrm>
          <a:prstGeom prst="rect">
            <a:avLst/>
          </a:prstGeom>
        </p:spPr>
        <p:txBody>
          <a:bodyPr/>
          <a:lstStyle/>
          <a:p>
            <a:fld id="{9EDC3046-44B0-4734-ABFA-47769B17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408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053" y="345179"/>
            <a:ext cx="7452658" cy="1253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4052" y="6009106"/>
            <a:ext cx="1944172" cy="345178"/>
          </a:xfrm>
          <a:prstGeom prst="rect">
            <a:avLst/>
          </a:prstGeom>
        </p:spPr>
        <p:txBody>
          <a:bodyPr/>
          <a:lstStyle/>
          <a:p>
            <a:fld id="{CC098062-C21C-49F7-8A56-F757747403A8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62253" y="6009106"/>
            <a:ext cx="2916258" cy="34517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102539" y="6009106"/>
            <a:ext cx="1944172" cy="345178"/>
          </a:xfrm>
          <a:prstGeom prst="rect">
            <a:avLst/>
          </a:prstGeom>
        </p:spPr>
        <p:txBody>
          <a:bodyPr/>
          <a:lstStyle/>
          <a:p>
            <a:fld id="{0222E23E-AAA3-4549-9434-5AE976F57C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898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43205" y="208294"/>
            <a:ext cx="56611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FoundrySterling-Book"/>
              </a:rPr>
              <a:t>THE MONK, THE MUSHROOM, AND THE</a:t>
            </a:r>
            <a:r>
              <a:rPr lang="en-US" sz="2000" baseline="0" dirty="0" smtClean="0">
                <a:latin typeface="FoundrySterling-Book"/>
              </a:rPr>
              <a:t> MRI: </a:t>
            </a:r>
          </a:p>
          <a:p>
            <a:r>
              <a:rPr lang="en-US" sz="1800" baseline="0" dirty="0" smtClean="0">
                <a:latin typeface="FoundrySterling-Book"/>
              </a:rPr>
              <a:t>how creativity can save the world</a:t>
            </a:r>
          </a:p>
          <a:p>
            <a:endParaRPr lang="en-US" sz="1400" baseline="0" dirty="0" smtClean="0">
              <a:latin typeface="FoundrySterling-Book"/>
            </a:endParaRPr>
          </a:p>
          <a:p>
            <a:endParaRPr lang="en-US" sz="1400" baseline="0" dirty="0" smtClean="0">
              <a:latin typeface="FoundrySterling-Book"/>
            </a:endParaRPr>
          </a:p>
          <a:p>
            <a:r>
              <a:rPr lang="en-US" sz="2000" baseline="0" dirty="0" smtClean="0">
                <a:latin typeface="FoundrySterling-Book"/>
              </a:rPr>
              <a:t>Dan Holloway</a:t>
            </a:r>
          </a:p>
          <a:p>
            <a:endParaRPr lang="en-US" sz="1400" baseline="0" dirty="0" smtClean="0">
              <a:latin typeface="FoundrySterling-Book"/>
            </a:endParaRPr>
          </a:p>
          <a:p>
            <a:endParaRPr lang="en-US" sz="1400" baseline="0" dirty="0" smtClean="0">
              <a:latin typeface="FoundrySterling-Book"/>
            </a:endParaRPr>
          </a:p>
          <a:p>
            <a:endParaRPr lang="en-US" sz="1400" dirty="0">
              <a:latin typeface="FoundrySterling-Book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4"/>
          <a:stretch/>
        </p:blipFill>
        <p:spPr>
          <a:xfrm>
            <a:off x="7517153" y="74374"/>
            <a:ext cx="921452" cy="10418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143" y="144041"/>
            <a:ext cx="1040400" cy="104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161" y="1395307"/>
            <a:ext cx="3253785" cy="251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7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iming>
    <p:tnLst>
      <p:par>
        <p:cTn id="1" dur="indefinite" restart="never" nodeType="tmRoot"/>
      </p:par>
    </p:tnLst>
  </p:timing>
  <p:txStyles>
    <p:titleStyle>
      <a:lvl1pPr algn="l" defTabSz="864108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864108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81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135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243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297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351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405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459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54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108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162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216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270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324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378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432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482511" y="339634"/>
            <a:ext cx="5040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FoundrySterling-Book"/>
              </a:rPr>
              <a:t>The Monk,</a:t>
            </a:r>
            <a:r>
              <a:rPr lang="en-US" sz="1400" baseline="0" dirty="0" smtClean="0">
                <a:latin typeface="FoundrySterling-Book"/>
              </a:rPr>
              <a:t> The Mushroom, and the MRI</a:t>
            </a:r>
            <a:endParaRPr lang="en-US" sz="1400" dirty="0">
              <a:latin typeface="FoundrySterling-Book"/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-1" y="815070"/>
            <a:ext cx="8640763" cy="566827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4"/>
          <a:stretch/>
        </p:blipFill>
        <p:spPr>
          <a:xfrm>
            <a:off x="7880531" y="74374"/>
            <a:ext cx="558074" cy="6309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147" y="121601"/>
            <a:ext cx="630114" cy="63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3" r:id="rId2"/>
    <p:sldLayoutId id="2147483704" r:id="rId3"/>
  </p:sldLayoutIdLst>
  <p:timing>
    <p:tnLst>
      <p:par>
        <p:cTn id="1" dur="indefinite" restart="never" nodeType="tmRoot"/>
      </p:par>
    </p:tnLst>
  </p:timing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59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628901" y="1705620"/>
          <a:ext cx="5155265" cy="3091366"/>
        </p:xfrm>
        <a:graphic>
          <a:graphicData uri="http://schemas.openxmlformats.org/drawingml/2006/table">
            <a:tbl>
              <a:tblPr/>
              <a:tblGrid>
                <a:gridCol w="3044721"/>
                <a:gridCol w="1150419"/>
                <a:gridCol w="960125"/>
              </a:tblGrid>
              <a:tr h="422844"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>
                          <a:effectLst/>
                        </a:rPr>
                        <a:t>Risk</a:t>
                      </a:r>
                    </a:p>
                  </a:txBody>
                  <a:tcPr marL="59611" marR="79482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1">
                          <a:effectLst/>
                        </a:rPr>
                        <a:t>At least 1 billion dead</a:t>
                      </a:r>
                    </a:p>
                  </a:txBody>
                  <a:tcPr marL="59611" marR="79482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1">
                          <a:effectLst/>
                        </a:rPr>
                        <a:t>Human extinction</a:t>
                      </a:r>
                    </a:p>
                  </a:txBody>
                  <a:tcPr marL="59611" marR="79482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08390"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Number killed by molecular nanotech weapons.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10%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5%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390"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Total killed by superintelligent AI.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5%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5%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08390"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Total killed in all wars (including civil wars).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30%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4%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390"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Number killed in the single biggest engineered pandemic.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10%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2%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198292"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Total killed in all nuclear wars.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10%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1%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390"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Number killed in the single biggest nanotech accident.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1%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0.5%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08390"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Number killed in the single biggest natural pandemic.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5%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0.05%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390"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Total killed in all acts of nuclear terrorism.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1%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0.03%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308390"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Overall risk of extinction prior to 2100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effectLst/>
                        </a:rPr>
                        <a:t>n/a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19%</a:t>
                      </a:r>
                    </a:p>
                  </a:txBody>
                  <a:tcPr marL="59611" marR="59611" marT="39741" marB="39741" anchor="ctr">
                    <a:lnL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49096" y="1218200"/>
            <a:ext cx="2514872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1" dirty="0">
                <a:solidFill>
                  <a:srgbClr val="FFFFCC"/>
                </a:solidFill>
              </a:rPr>
              <a:t>Extinction-level threats</a:t>
            </a:r>
            <a:endParaRPr lang="en-GB" sz="1701" dirty="0">
              <a:solidFill>
                <a:srgbClr val="FFFF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15145" y="5114326"/>
            <a:ext cx="2580552" cy="277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5" dirty="0">
                <a:solidFill>
                  <a:srgbClr val="FFFFCC"/>
                </a:solidFill>
              </a:rPr>
              <a:t>source: 80000hours.org</a:t>
            </a:r>
            <a:endParaRPr lang="en-GB" sz="1205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32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763" y="1153886"/>
            <a:ext cx="4835866" cy="483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7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2261"/>
            <a:ext cx="8640763" cy="48388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0837" y="5718629"/>
            <a:ext cx="7363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FFCC"/>
                </a:solidFill>
              </a:rPr>
              <a:t>"Ramon </a:t>
            </a:r>
            <a:r>
              <a:rPr lang="en-GB" sz="2000" b="1" dirty="0" err="1">
                <a:solidFill>
                  <a:srgbClr val="FFFFCC"/>
                </a:solidFill>
              </a:rPr>
              <a:t>Llull</a:t>
            </a:r>
            <a:r>
              <a:rPr lang="en-GB" sz="2000" b="1" dirty="0">
                <a:solidFill>
                  <a:srgbClr val="FFFFCC"/>
                </a:solidFill>
              </a:rPr>
              <a:t> thought that all knowledge is networked”</a:t>
            </a:r>
          </a:p>
          <a:p>
            <a:pPr algn="r"/>
            <a:r>
              <a:rPr lang="en-GB" b="1" dirty="0">
                <a:solidFill>
                  <a:srgbClr val="FFFFCC"/>
                </a:solidFill>
              </a:rPr>
              <a:t>Amador Vega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189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ind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44" y="1872343"/>
            <a:ext cx="4550747" cy="318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cdn-images-1.medium.com/max/800/1*aZxyWSpVSfJChcyDC1wyU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983" y="1877692"/>
            <a:ext cx="2303068" cy="317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1066800" y="2036676"/>
            <a:ext cx="347853" cy="2294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sp>
        <p:nvSpPr>
          <p:cNvPr id="5" name="Oval 4"/>
          <p:cNvSpPr/>
          <p:nvPr/>
        </p:nvSpPr>
        <p:spPr>
          <a:xfrm>
            <a:off x="6955917" y="2258858"/>
            <a:ext cx="386216" cy="1922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</p:spTree>
    <p:extLst>
      <p:ext uri="{BB962C8B-B14F-4D97-AF65-F5344CB8AC3E}">
        <p14:creationId xmlns:p14="http://schemas.microsoft.com/office/powerpoint/2010/main" val="190335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30106" y="2460796"/>
            <a:ext cx="1774859" cy="11151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My Knowledge</a:t>
            </a:r>
          </a:p>
        </p:txBody>
      </p:sp>
      <p:sp>
        <p:nvSpPr>
          <p:cNvPr id="7" name="Oval 6"/>
          <p:cNvSpPr/>
          <p:nvPr/>
        </p:nvSpPr>
        <p:spPr>
          <a:xfrm>
            <a:off x="3831250" y="4381613"/>
            <a:ext cx="1372013" cy="86991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Culture</a:t>
            </a:r>
          </a:p>
        </p:txBody>
      </p:sp>
      <p:sp>
        <p:nvSpPr>
          <p:cNvPr id="8" name="Oval 7"/>
          <p:cNvSpPr/>
          <p:nvPr/>
        </p:nvSpPr>
        <p:spPr>
          <a:xfrm>
            <a:off x="6101078" y="3885354"/>
            <a:ext cx="1401205" cy="86991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Cosmology</a:t>
            </a:r>
          </a:p>
        </p:txBody>
      </p:sp>
      <p:cxnSp>
        <p:nvCxnSpPr>
          <p:cNvPr id="13" name="Straight Connector 12"/>
          <p:cNvCxnSpPr>
            <a:stCxn id="2" idx="6"/>
          </p:cNvCxnSpPr>
          <p:nvPr/>
        </p:nvCxnSpPr>
        <p:spPr>
          <a:xfrm flipV="1">
            <a:off x="4804965" y="2808177"/>
            <a:ext cx="1506295" cy="210181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708631" y="3257731"/>
            <a:ext cx="1474184" cy="864076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2" idx="3"/>
          </p:cNvCxnSpPr>
          <p:nvPr/>
        </p:nvCxnSpPr>
        <p:spPr>
          <a:xfrm flipH="1">
            <a:off x="2626901" y="3412614"/>
            <a:ext cx="663127" cy="64492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104362" y="3575921"/>
            <a:ext cx="344463" cy="805693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633739" y="2065247"/>
            <a:ext cx="505017" cy="642219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3354135" y="2017426"/>
            <a:ext cx="262725" cy="49772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2119199" y="2820309"/>
            <a:ext cx="928299" cy="210181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810527" y="2354360"/>
            <a:ext cx="1301953" cy="89910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Geology</a:t>
            </a:r>
          </a:p>
        </p:txBody>
      </p:sp>
      <p:sp>
        <p:nvSpPr>
          <p:cNvPr id="32" name="Oval 31"/>
          <p:cNvSpPr/>
          <p:nvPr/>
        </p:nvSpPr>
        <p:spPr>
          <a:xfrm>
            <a:off x="2549720" y="1288383"/>
            <a:ext cx="1243569" cy="77650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Plant World</a:t>
            </a:r>
          </a:p>
        </p:txBody>
      </p:sp>
      <p:sp>
        <p:nvSpPr>
          <p:cNvPr id="33" name="Oval 32"/>
          <p:cNvSpPr/>
          <p:nvPr/>
        </p:nvSpPr>
        <p:spPr>
          <a:xfrm>
            <a:off x="4858515" y="1357347"/>
            <a:ext cx="1287357" cy="86407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Animal </a:t>
            </a:r>
          </a:p>
          <a:p>
            <a:pPr algn="ctr"/>
            <a:r>
              <a:rPr lang="en-GB" sz="1205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World</a:t>
            </a:r>
          </a:p>
        </p:txBody>
      </p:sp>
      <p:sp>
        <p:nvSpPr>
          <p:cNvPr id="34" name="Oval 33"/>
          <p:cNvSpPr/>
          <p:nvPr/>
        </p:nvSpPr>
        <p:spPr>
          <a:xfrm>
            <a:off x="1555582" y="3981352"/>
            <a:ext cx="1377852" cy="91662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Human-Made World</a:t>
            </a:r>
          </a:p>
        </p:txBody>
      </p:sp>
      <p:sp>
        <p:nvSpPr>
          <p:cNvPr id="35" name="Oval 34"/>
          <p:cNvSpPr/>
          <p:nvPr/>
        </p:nvSpPr>
        <p:spPr>
          <a:xfrm>
            <a:off x="6311260" y="2423302"/>
            <a:ext cx="1383690" cy="79401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History of Ideas</a:t>
            </a:r>
          </a:p>
        </p:txBody>
      </p:sp>
    </p:spTree>
    <p:extLst>
      <p:ext uri="{BB962C8B-B14F-4D97-AF65-F5344CB8AC3E}">
        <p14:creationId xmlns:p14="http://schemas.microsoft.com/office/powerpoint/2010/main" val="262176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99854" y="2358625"/>
            <a:ext cx="1301953" cy="89910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rgbClr val="FFC000"/>
                </a:solidFill>
              </a:rPr>
              <a:t>Physical World</a:t>
            </a:r>
          </a:p>
        </p:txBody>
      </p:sp>
      <p:sp>
        <p:nvSpPr>
          <p:cNvPr id="4" name="Oval 3"/>
          <p:cNvSpPr/>
          <p:nvPr/>
        </p:nvSpPr>
        <p:spPr>
          <a:xfrm>
            <a:off x="2457948" y="1249336"/>
            <a:ext cx="1243569" cy="77650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rgbClr val="FFC000"/>
                </a:solidFill>
              </a:rPr>
              <a:t>Plant World</a:t>
            </a:r>
          </a:p>
        </p:txBody>
      </p:sp>
      <p:sp>
        <p:nvSpPr>
          <p:cNvPr id="5" name="Oval 4"/>
          <p:cNvSpPr/>
          <p:nvPr/>
        </p:nvSpPr>
        <p:spPr>
          <a:xfrm>
            <a:off x="3143953" y="3107393"/>
            <a:ext cx="1287357" cy="86407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rgbClr val="FFC000"/>
                </a:solidFill>
              </a:rPr>
              <a:t>Animal </a:t>
            </a:r>
          </a:p>
          <a:p>
            <a:pPr algn="ctr"/>
            <a:r>
              <a:rPr lang="en-GB" sz="1205" dirty="0">
                <a:solidFill>
                  <a:srgbClr val="FFC000"/>
                </a:solidFill>
              </a:rPr>
              <a:t>World</a:t>
            </a:r>
          </a:p>
        </p:txBody>
      </p:sp>
      <p:sp>
        <p:nvSpPr>
          <p:cNvPr id="6" name="Oval 5"/>
          <p:cNvSpPr/>
          <p:nvPr/>
        </p:nvSpPr>
        <p:spPr>
          <a:xfrm>
            <a:off x="1450830" y="3923303"/>
            <a:ext cx="1377852" cy="91662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rgbClr val="FFC000"/>
                </a:solidFill>
              </a:rPr>
              <a:t>Human-Made World</a:t>
            </a:r>
          </a:p>
        </p:txBody>
      </p:sp>
      <p:sp>
        <p:nvSpPr>
          <p:cNvPr id="7" name="Oval 6"/>
          <p:cNvSpPr/>
          <p:nvPr/>
        </p:nvSpPr>
        <p:spPr>
          <a:xfrm>
            <a:off x="4431310" y="4562602"/>
            <a:ext cx="1372013" cy="86991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rgbClr val="FFC000"/>
                </a:solidFill>
              </a:rPr>
              <a:t>Culture</a:t>
            </a:r>
          </a:p>
        </p:txBody>
      </p:sp>
      <p:sp>
        <p:nvSpPr>
          <p:cNvPr id="8" name="Oval 7"/>
          <p:cNvSpPr/>
          <p:nvPr/>
        </p:nvSpPr>
        <p:spPr>
          <a:xfrm>
            <a:off x="5927388" y="3622581"/>
            <a:ext cx="1401205" cy="86991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rgbClr val="FFC000"/>
                </a:solidFill>
              </a:rPr>
              <a:t>Cosmology</a:t>
            </a:r>
          </a:p>
        </p:txBody>
      </p:sp>
      <p:sp>
        <p:nvSpPr>
          <p:cNvPr id="9" name="Oval 8"/>
          <p:cNvSpPr/>
          <p:nvPr/>
        </p:nvSpPr>
        <p:spPr>
          <a:xfrm>
            <a:off x="5860186" y="2130929"/>
            <a:ext cx="1383690" cy="79401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rgbClr val="FFC000"/>
                </a:solidFill>
              </a:rPr>
              <a:t>History of Ideas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911141" y="1919354"/>
            <a:ext cx="728923" cy="578174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4" idx="4"/>
          </p:cNvCxnSpPr>
          <p:nvPr/>
        </p:nvCxnSpPr>
        <p:spPr>
          <a:xfrm>
            <a:off x="3079733" y="2025837"/>
            <a:ext cx="464148" cy="1110746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4" idx="6"/>
            <a:endCxn id="7" idx="0"/>
          </p:cNvCxnSpPr>
          <p:nvPr/>
        </p:nvCxnSpPr>
        <p:spPr>
          <a:xfrm>
            <a:off x="3701516" y="1637587"/>
            <a:ext cx="1415801" cy="2925016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689840" y="1637587"/>
            <a:ext cx="2300311" cy="668977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4" idx="5"/>
            <a:endCxn id="8" idx="1"/>
          </p:cNvCxnSpPr>
          <p:nvPr/>
        </p:nvCxnSpPr>
        <p:spPr>
          <a:xfrm>
            <a:off x="3519400" y="1912121"/>
            <a:ext cx="2613190" cy="1837857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2139757" y="1919354"/>
            <a:ext cx="500307" cy="2011182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" idx="6"/>
            <a:endCxn id="9" idx="2"/>
          </p:cNvCxnSpPr>
          <p:nvPr/>
        </p:nvCxnSpPr>
        <p:spPr>
          <a:xfrm flipV="1">
            <a:off x="2101807" y="2527937"/>
            <a:ext cx="3758379" cy="280241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" idx="4"/>
            <a:endCxn id="6" idx="1"/>
          </p:cNvCxnSpPr>
          <p:nvPr/>
        </p:nvCxnSpPr>
        <p:spPr>
          <a:xfrm>
            <a:off x="1450831" y="3257731"/>
            <a:ext cx="201782" cy="799808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" idx="7"/>
          </p:cNvCxnSpPr>
          <p:nvPr/>
        </p:nvCxnSpPr>
        <p:spPr>
          <a:xfrm>
            <a:off x="1911141" y="2490295"/>
            <a:ext cx="4716849" cy="11075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3" idx="5"/>
            <a:endCxn id="7" idx="1"/>
          </p:cNvCxnSpPr>
          <p:nvPr/>
        </p:nvCxnSpPr>
        <p:spPr>
          <a:xfrm>
            <a:off x="1911141" y="3126060"/>
            <a:ext cx="2721097" cy="1563939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3" idx="5"/>
            <a:endCxn id="5" idx="1"/>
          </p:cNvCxnSpPr>
          <p:nvPr/>
        </p:nvCxnSpPr>
        <p:spPr>
          <a:xfrm>
            <a:off x="1911140" y="3126059"/>
            <a:ext cx="1421342" cy="1078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6" idx="5"/>
          </p:cNvCxnSpPr>
          <p:nvPr/>
        </p:nvCxnSpPr>
        <p:spPr>
          <a:xfrm flipH="1">
            <a:off x="2626901" y="2838828"/>
            <a:ext cx="4380125" cy="186686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9" idx="3"/>
            <a:endCxn id="5" idx="7"/>
          </p:cNvCxnSpPr>
          <p:nvPr/>
        </p:nvCxnSpPr>
        <p:spPr>
          <a:xfrm flipH="1">
            <a:off x="4242781" y="2808664"/>
            <a:ext cx="1820042" cy="425271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9" idx="5"/>
            <a:endCxn id="8" idx="0"/>
          </p:cNvCxnSpPr>
          <p:nvPr/>
        </p:nvCxnSpPr>
        <p:spPr>
          <a:xfrm flipH="1">
            <a:off x="6627991" y="2808664"/>
            <a:ext cx="413248" cy="813918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9" idx="4"/>
            <a:endCxn id="7" idx="0"/>
          </p:cNvCxnSpPr>
          <p:nvPr/>
        </p:nvCxnSpPr>
        <p:spPr>
          <a:xfrm flipH="1">
            <a:off x="5117317" y="2924945"/>
            <a:ext cx="1434714" cy="1637658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7" idx="1"/>
            <a:endCxn id="5" idx="4"/>
          </p:cNvCxnSpPr>
          <p:nvPr/>
        </p:nvCxnSpPr>
        <p:spPr>
          <a:xfrm flipH="1" flipV="1">
            <a:off x="3787632" y="3971470"/>
            <a:ext cx="844605" cy="718529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6" idx="6"/>
            <a:endCxn id="8" idx="2"/>
          </p:cNvCxnSpPr>
          <p:nvPr/>
        </p:nvCxnSpPr>
        <p:spPr>
          <a:xfrm flipV="1">
            <a:off x="2828682" y="4057539"/>
            <a:ext cx="3098706" cy="3240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" idx="6"/>
            <a:endCxn id="5" idx="3"/>
          </p:cNvCxnSpPr>
          <p:nvPr/>
        </p:nvCxnSpPr>
        <p:spPr>
          <a:xfrm flipV="1">
            <a:off x="2828683" y="3844928"/>
            <a:ext cx="503800" cy="53668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" idx="6"/>
            <a:endCxn id="8" idx="2"/>
          </p:cNvCxnSpPr>
          <p:nvPr/>
        </p:nvCxnSpPr>
        <p:spPr>
          <a:xfrm>
            <a:off x="4431310" y="3539431"/>
            <a:ext cx="1496078" cy="518108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7" idx="7"/>
            <a:endCxn id="8" idx="4"/>
          </p:cNvCxnSpPr>
          <p:nvPr/>
        </p:nvCxnSpPr>
        <p:spPr>
          <a:xfrm flipV="1">
            <a:off x="5602397" y="4492497"/>
            <a:ext cx="1025594" cy="197502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" idx="5"/>
            <a:endCxn id="7" idx="2"/>
          </p:cNvCxnSpPr>
          <p:nvPr/>
        </p:nvCxnSpPr>
        <p:spPr>
          <a:xfrm>
            <a:off x="2626901" y="4705688"/>
            <a:ext cx="1804410" cy="291872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9" name="Down Arrow 88"/>
          <p:cNvSpPr/>
          <p:nvPr/>
        </p:nvSpPr>
        <p:spPr>
          <a:xfrm>
            <a:off x="4632237" y="1249337"/>
            <a:ext cx="651472" cy="245210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GB" sz="992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My knowledge</a:t>
            </a:r>
          </a:p>
        </p:txBody>
      </p:sp>
    </p:spTree>
    <p:extLst>
      <p:ext uri="{BB962C8B-B14F-4D97-AF65-F5344CB8AC3E}">
        <p14:creationId xmlns:p14="http://schemas.microsoft.com/office/powerpoint/2010/main" val="374105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0" y="3643085"/>
            <a:ext cx="3754099" cy="26611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849" y="1088570"/>
            <a:ext cx="3562015" cy="2733195"/>
          </a:xfrm>
          <a:prstGeom prst="rect">
            <a:avLst/>
          </a:prstGeom>
        </p:spPr>
      </p:pic>
      <p:sp>
        <p:nvSpPr>
          <p:cNvPr id="4" name="Arc 3"/>
          <p:cNvSpPr/>
          <p:nvPr/>
        </p:nvSpPr>
        <p:spPr>
          <a:xfrm rot="16200000">
            <a:off x="2279182" y="2054201"/>
            <a:ext cx="3562250" cy="3171513"/>
          </a:xfrm>
          <a:prstGeom prst="arc">
            <a:avLst>
              <a:gd name="adj1" fmla="val 16200000"/>
              <a:gd name="adj2" fmla="val 487720"/>
            </a:avLst>
          </a:prstGeom>
          <a:ln w="571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rc 4"/>
          <p:cNvSpPr/>
          <p:nvPr/>
        </p:nvSpPr>
        <p:spPr>
          <a:xfrm rot="5400000">
            <a:off x="2622875" y="2239137"/>
            <a:ext cx="3562250" cy="3171513"/>
          </a:xfrm>
          <a:prstGeom prst="arc">
            <a:avLst>
              <a:gd name="adj1" fmla="val 16200000"/>
              <a:gd name="adj2" fmla="val 487720"/>
            </a:avLst>
          </a:prstGeom>
          <a:ln w="571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13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dugo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5" r="7467"/>
          <a:stretch/>
        </p:blipFill>
        <p:spPr bwMode="auto">
          <a:xfrm>
            <a:off x="824801" y="2028283"/>
            <a:ext cx="3102819" cy="22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bismuth cryst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958" y="2029022"/>
            <a:ext cx="3002787" cy="2260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16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4811"/>
            <a:ext cx="4001740" cy="56585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374" y="1773019"/>
            <a:ext cx="4447381" cy="376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3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shard lond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6"/>
          <a:stretch/>
        </p:blipFill>
        <p:spPr bwMode="auto">
          <a:xfrm>
            <a:off x="5446298" y="2522667"/>
            <a:ext cx="1427853" cy="155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do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6"/>
          <a:stretch/>
        </p:blipFill>
        <p:spPr bwMode="auto">
          <a:xfrm>
            <a:off x="1760883" y="2522667"/>
            <a:ext cx="1270543" cy="155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8057" y="1230407"/>
            <a:ext cx="7305371" cy="48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51" dirty="0">
                <a:solidFill>
                  <a:srgbClr val="FFFFCC"/>
                </a:solidFill>
              </a:rPr>
              <a:t>What do you get if you cross a dog with a skyscraper?</a:t>
            </a:r>
          </a:p>
        </p:txBody>
      </p:sp>
      <p:sp>
        <p:nvSpPr>
          <p:cNvPr id="8" name="Oval 7"/>
          <p:cNvSpPr/>
          <p:nvPr/>
        </p:nvSpPr>
        <p:spPr>
          <a:xfrm>
            <a:off x="3115911" y="3968333"/>
            <a:ext cx="981905" cy="60223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/>
              <a:t>eats meat</a:t>
            </a:r>
          </a:p>
        </p:txBody>
      </p:sp>
      <p:sp>
        <p:nvSpPr>
          <p:cNvPr id="10" name="Oval 9"/>
          <p:cNvSpPr/>
          <p:nvPr/>
        </p:nvSpPr>
        <p:spPr>
          <a:xfrm>
            <a:off x="4097816" y="3390597"/>
            <a:ext cx="949174" cy="61532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tx1"/>
                </a:solidFill>
              </a:rPr>
              <a:t>people inside</a:t>
            </a:r>
          </a:p>
        </p:txBody>
      </p:sp>
      <p:sp>
        <p:nvSpPr>
          <p:cNvPr id="11" name="Oval 10"/>
          <p:cNvSpPr/>
          <p:nvPr/>
        </p:nvSpPr>
        <p:spPr>
          <a:xfrm>
            <a:off x="5079720" y="4647436"/>
            <a:ext cx="1518680" cy="62841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tx1"/>
                </a:solidFill>
              </a:rPr>
              <a:t>built on strong foundations</a:t>
            </a:r>
          </a:p>
        </p:txBody>
      </p:sp>
      <p:sp>
        <p:nvSpPr>
          <p:cNvPr id="12" name="Oval 11"/>
          <p:cNvSpPr/>
          <p:nvPr/>
        </p:nvSpPr>
        <p:spPr>
          <a:xfrm>
            <a:off x="2020676" y="4794721"/>
            <a:ext cx="975359" cy="44998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/>
              <a:t>paws</a:t>
            </a:r>
          </a:p>
        </p:txBody>
      </p:sp>
      <p:sp>
        <p:nvSpPr>
          <p:cNvPr id="13" name="Oval 12"/>
          <p:cNvSpPr/>
          <p:nvPr/>
        </p:nvSpPr>
        <p:spPr>
          <a:xfrm>
            <a:off x="7063986" y="4251400"/>
            <a:ext cx="1367304" cy="54332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tx1"/>
                </a:solidFill>
              </a:rPr>
              <a:t>dampers to stay upright</a:t>
            </a:r>
          </a:p>
        </p:txBody>
      </p:sp>
      <p:sp>
        <p:nvSpPr>
          <p:cNvPr id="14" name="Oval 13"/>
          <p:cNvSpPr/>
          <p:nvPr/>
        </p:nvSpPr>
        <p:spPr>
          <a:xfrm>
            <a:off x="5069901" y="1824250"/>
            <a:ext cx="1804249" cy="43858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tx1"/>
                </a:solidFill>
              </a:rPr>
              <a:t>hard job cleaning windows</a:t>
            </a:r>
          </a:p>
        </p:txBody>
      </p:sp>
      <p:sp>
        <p:nvSpPr>
          <p:cNvPr id="15" name="Oval 14"/>
          <p:cNvSpPr/>
          <p:nvPr/>
        </p:nvSpPr>
        <p:spPr>
          <a:xfrm>
            <a:off x="3276595" y="2444803"/>
            <a:ext cx="962266" cy="5743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/>
              <a:t>likes baths</a:t>
            </a:r>
          </a:p>
        </p:txBody>
      </p:sp>
      <p:sp>
        <p:nvSpPr>
          <p:cNvPr id="16" name="Oval 15"/>
          <p:cNvSpPr/>
          <p:nvPr/>
        </p:nvSpPr>
        <p:spPr>
          <a:xfrm>
            <a:off x="7174451" y="2471419"/>
            <a:ext cx="1413943" cy="51605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>
                <a:solidFill>
                  <a:schemeClr val="tx1"/>
                </a:solidFill>
              </a:rPr>
              <a:t>saves ground space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433581" y="2318732"/>
            <a:ext cx="327301" cy="323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508355" y="2325279"/>
            <a:ext cx="28845" cy="2220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1292841" y="3045342"/>
            <a:ext cx="468041" cy="27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361576" y="3724444"/>
            <a:ext cx="399307" cy="281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700193" y="4073079"/>
            <a:ext cx="466544" cy="455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4100" idx="2"/>
            <a:endCxn id="12" idx="0"/>
          </p:cNvCxnSpPr>
          <p:nvPr/>
        </p:nvCxnSpPr>
        <p:spPr>
          <a:xfrm>
            <a:off x="2396154" y="4073079"/>
            <a:ext cx="112201" cy="721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8" idx="1"/>
          </p:cNvCxnSpPr>
          <p:nvPr/>
        </p:nvCxnSpPr>
        <p:spPr>
          <a:xfrm>
            <a:off x="3031426" y="3863673"/>
            <a:ext cx="228282" cy="192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15" idx="3"/>
          </p:cNvCxnSpPr>
          <p:nvPr/>
        </p:nvCxnSpPr>
        <p:spPr>
          <a:xfrm flipV="1">
            <a:off x="3039869" y="2935045"/>
            <a:ext cx="377646" cy="300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4" idx="4"/>
            <a:endCxn id="4098" idx="0"/>
          </p:cNvCxnSpPr>
          <p:nvPr/>
        </p:nvCxnSpPr>
        <p:spPr>
          <a:xfrm>
            <a:off x="5972025" y="2262834"/>
            <a:ext cx="188199" cy="25983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4098" idx="1"/>
          </p:cNvCxnSpPr>
          <p:nvPr/>
        </p:nvCxnSpPr>
        <p:spPr>
          <a:xfrm flipV="1">
            <a:off x="4978255" y="3297874"/>
            <a:ext cx="468043" cy="24328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4098" idx="2"/>
          </p:cNvCxnSpPr>
          <p:nvPr/>
        </p:nvCxnSpPr>
        <p:spPr>
          <a:xfrm flipV="1">
            <a:off x="6066125" y="4073080"/>
            <a:ext cx="94099" cy="57435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6" idx="2"/>
          </p:cNvCxnSpPr>
          <p:nvPr/>
        </p:nvCxnSpPr>
        <p:spPr>
          <a:xfrm flipH="1">
            <a:off x="6874149" y="2729448"/>
            <a:ext cx="300302" cy="18092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13" idx="1"/>
          </p:cNvCxnSpPr>
          <p:nvPr/>
        </p:nvCxnSpPr>
        <p:spPr>
          <a:xfrm>
            <a:off x="6874150" y="3839000"/>
            <a:ext cx="390073" cy="49196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8" idx="7"/>
            <a:endCxn id="10" idx="3"/>
          </p:cNvCxnSpPr>
          <p:nvPr/>
        </p:nvCxnSpPr>
        <p:spPr>
          <a:xfrm flipV="1">
            <a:off x="3954020" y="3915811"/>
            <a:ext cx="282800" cy="14071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2" idx="6"/>
            <a:endCxn id="11" idx="2"/>
          </p:cNvCxnSpPr>
          <p:nvPr/>
        </p:nvCxnSpPr>
        <p:spPr>
          <a:xfrm flipV="1">
            <a:off x="2996035" y="4961646"/>
            <a:ext cx="2083685" cy="5806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14" idx="2"/>
          </p:cNvCxnSpPr>
          <p:nvPr/>
        </p:nvCxnSpPr>
        <p:spPr>
          <a:xfrm flipV="1">
            <a:off x="4169823" y="2043542"/>
            <a:ext cx="900078" cy="51185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808844" y="4472845"/>
            <a:ext cx="1060457" cy="4844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/>
              <a:t>“best friend”</a:t>
            </a:r>
          </a:p>
        </p:txBody>
      </p:sp>
      <p:sp>
        <p:nvSpPr>
          <p:cNvPr id="59" name="Oval 58"/>
          <p:cNvSpPr/>
          <p:nvPr/>
        </p:nvSpPr>
        <p:spPr>
          <a:xfrm>
            <a:off x="393377" y="2138660"/>
            <a:ext cx="1207127" cy="3469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/>
              <a:t>vertebrate</a:t>
            </a:r>
          </a:p>
        </p:txBody>
      </p:sp>
      <p:sp>
        <p:nvSpPr>
          <p:cNvPr id="60" name="Oval 59"/>
          <p:cNvSpPr/>
          <p:nvPr/>
        </p:nvSpPr>
        <p:spPr>
          <a:xfrm>
            <a:off x="226451" y="2801453"/>
            <a:ext cx="1061070" cy="4320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/>
              <a:t>mammal</a:t>
            </a:r>
          </a:p>
        </p:txBody>
      </p:sp>
      <p:sp>
        <p:nvSpPr>
          <p:cNvPr id="61" name="Oval 60"/>
          <p:cNvSpPr/>
          <p:nvPr/>
        </p:nvSpPr>
        <p:spPr>
          <a:xfrm>
            <a:off x="425492" y="3760196"/>
            <a:ext cx="936083" cy="543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/>
              <a:t>barks</a:t>
            </a:r>
          </a:p>
        </p:txBody>
      </p:sp>
      <p:sp>
        <p:nvSpPr>
          <p:cNvPr id="62" name="Oval 61"/>
          <p:cNvSpPr/>
          <p:nvPr/>
        </p:nvSpPr>
        <p:spPr>
          <a:xfrm>
            <a:off x="1976901" y="1829152"/>
            <a:ext cx="988451" cy="4909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5" dirty="0"/>
              <a:t>has fur</a:t>
            </a:r>
          </a:p>
        </p:txBody>
      </p:sp>
    </p:spTree>
    <p:extLst>
      <p:ext uri="{BB962C8B-B14F-4D97-AF65-F5344CB8AC3E}">
        <p14:creationId xmlns:p14="http://schemas.microsoft.com/office/powerpoint/2010/main" val="134694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5917"/>
            <a:ext cx="8640763" cy="486042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383314" y="1785257"/>
            <a:ext cx="2873829" cy="146594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06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5541"/>
            <a:ext cx="8752114" cy="594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7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30" y="1381620"/>
            <a:ext cx="1759475" cy="23978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5933">
            <a:off x="5197524" y="1802546"/>
            <a:ext cx="1759475" cy="23978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9824">
            <a:off x="1411619" y="1767835"/>
            <a:ext cx="1759475" cy="23978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1029" y="4049486"/>
            <a:ext cx="1646315" cy="232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3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11461"/>
            <a:ext cx="8640763" cy="567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1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assandra ancient tro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87926"/>
            <a:ext cx="8640763" cy="575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30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05793"/>
            <a:ext cx="8640764" cy="573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27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336805" y="1783546"/>
            <a:ext cx="1923489" cy="1744239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cxnSp>
        <p:nvCxnSpPr>
          <p:cNvPr id="8" name="Straight Connector 7"/>
          <p:cNvCxnSpPr>
            <a:stCxn id="6" idx="1"/>
          </p:cNvCxnSpPr>
          <p:nvPr/>
        </p:nvCxnSpPr>
        <p:spPr>
          <a:xfrm flipH="1">
            <a:off x="472907" y="2655666"/>
            <a:ext cx="2863898" cy="10341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3"/>
          </p:cNvCxnSpPr>
          <p:nvPr/>
        </p:nvCxnSpPr>
        <p:spPr>
          <a:xfrm flipV="1">
            <a:off x="5260294" y="2631536"/>
            <a:ext cx="2867998" cy="2413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725511" y="2580691"/>
            <a:ext cx="144780" cy="170632"/>
          </a:xfrm>
          <a:prstGeom prst="ellipse">
            <a:avLst/>
          </a:prstGeom>
          <a:solidFill>
            <a:srgbClr val="F89108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sp>
        <p:nvSpPr>
          <p:cNvPr id="14" name="Oval 13"/>
          <p:cNvSpPr/>
          <p:nvPr/>
        </p:nvSpPr>
        <p:spPr>
          <a:xfrm>
            <a:off x="6559852" y="2570350"/>
            <a:ext cx="144780" cy="170632"/>
          </a:xfrm>
          <a:prstGeom prst="ellipse">
            <a:avLst/>
          </a:prstGeom>
          <a:solidFill>
            <a:srgbClr val="F89108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sp>
        <p:nvSpPr>
          <p:cNvPr id="18" name="Oval 17"/>
          <p:cNvSpPr/>
          <p:nvPr/>
        </p:nvSpPr>
        <p:spPr>
          <a:xfrm>
            <a:off x="5177562" y="2580691"/>
            <a:ext cx="144780" cy="1706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cxnSp>
        <p:nvCxnSpPr>
          <p:cNvPr id="21" name="Straight Connector 20"/>
          <p:cNvCxnSpPr>
            <a:endCxn id="18" idx="2"/>
          </p:cNvCxnSpPr>
          <p:nvPr/>
        </p:nvCxnSpPr>
        <p:spPr>
          <a:xfrm>
            <a:off x="3398340" y="2660836"/>
            <a:ext cx="1779222" cy="5171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726189" y="2563882"/>
            <a:ext cx="144780" cy="170632"/>
          </a:xfrm>
          <a:prstGeom prst="ellipse">
            <a:avLst/>
          </a:prstGeom>
          <a:solidFill>
            <a:srgbClr val="24EB15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sp>
        <p:nvSpPr>
          <p:cNvPr id="22" name="Rounded Rectangle 21"/>
          <p:cNvSpPr/>
          <p:nvPr/>
        </p:nvSpPr>
        <p:spPr>
          <a:xfrm>
            <a:off x="151672" y="2014343"/>
            <a:ext cx="779048" cy="33781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92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**** </a:t>
            </a:r>
            <a:r>
              <a:rPr lang="en-GB" sz="99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31408" y="1971527"/>
            <a:ext cx="779048" cy="33781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92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**** </a:t>
            </a:r>
            <a:r>
              <a:rPr lang="en-GB" sz="99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285794" y="3068143"/>
            <a:ext cx="1021023" cy="33781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9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 you having a laugh?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26955" y="3068143"/>
            <a:ext cx="1001834" cy="33781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9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 you having a laugh?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035240" y="2008151"/>
            <a:ext cx="942553" cy="33781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9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Have you seen this?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17299" y="2006859"/>
            <a:ext cx="942553" cy="33781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9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Have you seen this?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411895" y="3010923"/>
            <a:ext cx="773367" cy="33781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9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have to do this!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26754" y="3007814"/>
            <a:ext cx="753128" cy="33781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9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have to do this!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934878" y="2026136"/>
            <a:ext cx="647592" cy="33781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9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Obvs</a:t>
            </a:r>
          </a:p>
        </p:txBody>
      </p:sp>
      <p:cxnSp>
        <p:nvCxnSpPr>
          <p:cNvPr id="34" name="Straight Connector 33"/>
          <p:cNvCxnSpPr>
            <a:stCxn id="22" idx="2"/>
          </p:cNvCxnSpPr>
          <p:nvPr/>
        </p:nvCxnSpPr>
        <p:spPr>
          <a:xfrm>
            <a:off x="541196" y="2352162"/>
            <a:ext cx="0" cy="291439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3" idx="2"/>
          </p:cNvCxnSpPr>
          <p:nvPr/>
        </p:nvCxnSpPr>
        <p:spPr>
          <a:xfrm>
            <a:off x="8120932" y="2309345"/>
            <a:ext cx="0" cy="271343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1781516" y="2751753"/>
            <a:ext cx="0" cy="309697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26" idx="0"/>
            <a:endCxn id="14" idx="4"/>
          </p:cNvCxnSpPr>
          <p:nvPr/>
        </p:nvCxnSpPr>
        <p:spPr>
          <a:xfrm flipV="1">
            <a:off x="6627872" y="2740982"/>
            <a:ext cx="4370" cy="327161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8" idx="7"/>
          </p:cNvCxnSpPr>
          <p:nvPr/>
        </p:nvCxnSpPr>
        <p:spPr>
          <a:xfrm flipH="1">
            <a:off x="5301140" y="2309345"/>
            <a:ext cx="373834" cy="296334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15" idx="1"/>
          </p:cNvCxnSpPr>
          <p:nvPr/>
        </p:nvCxnSpPr>
        <p:spPr>
          <a:xfrm>
            <a:off x="2927572" y="2303517"/>
            <a:ext cx="365406" cy="291821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29" idx="0"/>
            <a:endCxn id="19" idx="4"/>
          </p:cNvCxnSpPr>
          <p:nvPr/>
        </p:nvCxnSpPr>
        <p:spPr>
          <a:xfrm flipV="1">
            <a:off x="3798579" y="2734514"/>
            <a:ext cx="0" cy="276409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30" idx="0"/>
            <a:endCxn id="16" idx="4"/>
          </p:cNvCxnSpPr>
          <p:nvPr/>
        </p:nvCxnSpPr>
        <p:spPr>
          <a:xfrm flipV="1">
            <a:off x="4803318" y="2751323"/>
            <a:ext cx="0" cy="256491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32" idx="2"/>
            <a:endCxn id="17" idx="0"/>
          </p:cNvCxnSpPr>
          <p:nvPr/>
        </p:nvCxnSpPr>
        <p:spPr>
          <a:xfrm>
            <a:off x="4258674" y="2363954"/>
            <a:ext cx="0" cy="206396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730928" y="2580691"/>
            <a:ext cx="144780" cy="170632"/>
          </a:xfrm>
          <a:prstGeom prst="ellipse">
            <a:avLst/>
          </a:prstGeom>
          <a:solidFill>
            <a:srgbClr val="24EB15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sp>
        <p:nvSpPr>
          <p:cNvPr id="17" name="Oval 16"/>
          <p:cNvSpPr/>
          <p:nvPr/>
        </p:nvSpPr>
        <p:spPr>
          <a:xfrm>
            <a:off x="4186284" y="2570350"/>
            <a:ext cx="144780" cy="170632"/>
          </a:xfrm>
          <a:prstGeom prst="ellipse">
            <a:avLst/>
          </a:prstGeom>
          <a:solidFill>
            <a:srgbClr val="179F0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sp>
        <p:nvSpPr>
          <p:cNvPr id="15" name="Oval 14"/>
          <p:cNvSpPr/>
          <p:nvPr/>
        </p:nvSpPr>
        <p:spPr>
          <a:xfrm>
            <a:off x="3271775" y="2570350"/>
            <a:ext cx="144780" cy="1706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sp>
        <p:nvSpPr>
          <p:cNvPr id="72" name="Left Arrow 71"/>
          <p:cNvSpPr/>
          <p:nvPr/>
        </p:nvSpPr>
        <p:spPr>
          <a:xfrm>
            <a:off x="171723" y="2561347"/>
            <a:ext cx="304607" cy="230098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sp>
        <p:nvSpPr>
          <p:cNvPr id="73" name="Right Arrow 72"/>
          <p:cNvSpPr/>
          <p:nvPr/>
        </p:nvSpPr>
        <p:spPr>
          <a:xfrm>
            <a:off x="8109761" y="2523379"/>
            <a:ext cx="307313" cy="21113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sp>
        <p:nvSpPr>
          <p:cNvPr id="11" name="5-Point Star 10"/>
          <p:cNvSpPr/>
          <p:nvPr/>
        </p:nvSpPr>
        <p:spPr>
          <a:xfrm>
            <a:off x="1142812" y="2445016"/>
            <a:ext cx="434337" cy="412477"/>
          </a:xfrm>
          <a:prstGeom prst="star5">
            <a:avLst/>
          </a:prstGeom>
          <a:solidFill>
            <a:srgbClr val="EC4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5"/>
          </a:p>
        </p:txBody>
      </p:sp>
      <p:cxnSp>
        <p:nvCxnSpPr>
          <p:cNvPr id="31" name="Straight Arrow Connector 30"/>
          <p:cNvCxnSpPr>
            <a:endCxn id="11" idx="2"/>
          </p:cNvCxnSpPr>
          <p:nvPr/>
        </p:nvCxnSpPr>
        <p:spPr>
          <a:xfrm flipV="1">
            <a:off x="541196" y="2857493"/>
            <a:ext cx="684566" cy="1607908"/>
          </a:xfrm>
          <a:prstGeom prst="straightConnector1">
            <a:avLst/>
          </a:prstGeom>
          <a:ln w="76200">
            <a:solidFill>
              <a:srgbClr val="EC44D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26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0171" y="811460"/>
            <a:ext cx="10083360" cy="567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81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88257" y="1773546"/>
            <a:ext cx="3526971" cy="3519712"/>
          </a:xfrm>
          <a:prstGeom prst="ellipse">
            <a:avLst/>
          </a:prstGeom>
          <a:solidFill>
            <a:srgbClr val="7030A0"/>
          </a:solidFill>
          <a:ln w="76200">
            <a:solidFill>
              <a:srgbClr val="FF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578098" y="2586855"/>
            <a:ext cx="217715" cy="224971"/>
          </a:xfrm>
          <a:prstGeom prst="rect">
            <a:avLst/>
          </a:prstGeom>
          <a:solidFill>
            <a:srgbClr val="FF0000"/>
          </a:solidFill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1306284" y="2532744"/>
            <a:ext cx="217715" cy="224971"/>
          </a:xfrm>
          <a:prstGeom prst="rect">
            <a:avLst/>
          </a:prstGeom>
          <a:solidFill>
            <a:srgbClr val="FF0000"/>
          </a:solidFill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4662715" y="1773546"/>
            <a:ext cx="3526971" cy="3519712"/>
          </a:xfrm>
          <a:prstGeom prst="ellipse">
            <a:avLst/>
          </a:prstGeom>
          <a:solidFill>
            <a:srgbClr val="FF0000"/>
          </a:solidFill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Curved Connector 2"/>
          <p:cNvCxnSpPr/>
          <p:nvPr/>
        </p:nvCxnSpPr>
        <p:spPr>
          <a:xfrm>
            <a:off x="2795813" y="2811826"/>
            <a:ext cx="1807028" cy="1107031"/>
          </a:xfrm>
          <a:prstGeom prst="curvedConnector3">
            <a:avLst/>
          </a:prstGeom>
          <a:ln w="60325">
            <a:solidFill>
              <a:srgbClr val="00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/>
          <p:nvPr/>
        </p:nvCxnSpPr>
        <p:spPr>
          <a:xfrm>
            <a:off x="1523999" y="2778852"/>
            <a:ext cx="3512458" cy="2178285"/>
          </a:xfrm>
          <a:prstGeom prst="curvedConnector3">
            <a:avLst/>
          </a:prstGeom>
          <a:ln w="60325">
            <a:solidFill>
              <a:srgbClr val="00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03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white rabbit alice in wonder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4" y="1065665"/>
            <a:ext cx="51435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32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11460"/>
            <a:ext cx="8640763" cy="566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3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may contain: 1 person, on stage, standing and outdo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1630"/>
            <a:ext cx="8640763" cy="648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88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106058" y="1074055"/>
            <a:ext cx="5021942" cy="4782457"/>
          </a:xfrm>
          <a:prstGeom prst="ellipse">
            <a:avLst/>
          </a:prstGeom>
          <a:solidFill>
            <a:srgbClr val="7030A0"/>
          </a:solidFill>
          <a:ln w="76200">
            <a:solidFill>
              <a:srgbClr val="FF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61257" y="1291771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FFCC"/>
                </a:solidFill>
              </a:rPr>
              <a:t>Do better with boxes</a:t>
            </a:r>
            <a:endParaRPr lang="en-GB" sz="2800" dirty="0">
              <a:solidFill>
                <a:srgbClr val="FFFF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257" y="2336800"/>
            <a:ext cx="17417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FFCC"/>
                </a:solidFill>
              </a:rPr>
              <a:t>All the things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589314" y="2464628"/>
            <a:ext cx="1915886" cy="15074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016171" y="4956629"/>
            <a:ext cx="217715" cy="2249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7402284" y="5181600"/>
            <a:ext cx="17417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FFCC"/>
                </a:solidFill>
              </a:rPr>
              <a:t>My box</a:t>
            </a:r>
            <a:endParaRPr lang="en-GB" dirty="0">
              <a:solidFill>
                <a:srgbClr val="FFFFCC"/>
              </a:solidFill>
            </a:endParaRPr>
          </a:p>
        </p:txBody>
      </p:sp>
      <p:cxnSp>
        <p:nvCxnSpPr>
          <p:cNvPr id="13" name="Straight Arrow Connector 12"/>
          <p:cNvCxnSpPr>
            <a:stCxn id="10" idx="1"/>
          </p:cNvCxnSpPr>
          <p:nvPr/>
        </p:nvCxnSpPr>
        <p:spPr>
          <a:xfrm flipH="1" flipV="1">
            <a:off x="6306457" y="5050145"/>
            <a:ext cx="1095827" cy="308427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740399" y="4645400"/>
            <a:ext cx="769258" cy="8345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640286" y="5915645"/>
            <a:ext cx="17417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FFCC"/>
                </a:solidFill>
              </a:rPr>
              <a:t>Outside my box</a:t>
            </a:r>
            <a:endParaRPr lang="en-GB" dirty="0">
              <a:solidFill>
                <a:srgbClr val="FFFFCC"/>
              </a:solidFill>
            </a:endParaRPr>
          </a:p>
        </p:txBody>
      </p:sp>
      <p:cxnSp>
        <p:nvCxnSpPr>
          <p:cNvPr id="18" name="Straight Arrow Connector 17"/>
          <p:cNvCxnSpPr>
            <a:stCxn id="15" idx="1"/>
          </p:cNvCxnSpPr>
          <p:nvPr/>
        </p:nvCxnSpPr>
        <p:spPr>
          <a:xfrm flipH="1" flipV="1">
            <a:off x="6233886" y="5519056"/>
            <a:ext cx="406400" cy="573561"/>
          </a:xfrm>
          <a:prstGeom prst="straightConnector1">
            <a:avLst/>
          </a:prstGeom>
          <a:ln w="73025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303486" y="3004458"/>
            <a:ext cx="217715" cy="2249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6168571" y="2111829"/>
            <a:ext cx="217715" cy="2249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6981371" y="3001244"/>
            <a:ext cx="217715" cy="2249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4303485" y="4078515"/>
            <a:ext cx="217715" cy="2249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5907313" y="3556000"/>
            <a:ext cx="217715" cy="2249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5246914" y="1545138"/>
            <a:ext cx="217715" cy="2249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4724401" y="5073157"/>
            <a:ext cx="217715" cy="2249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6988628" y="4078515"/>
            <a:ext cx="217715" cy="2249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4303484" y="1930401"/>
            <a:ext cx="217715" cy="2249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3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4" grpId="0" animBg="1"/>
      <p:bldP spid="15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x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6517</TotalTime>
  <Words>259</Words>
  <Application>Microsoft Office PowerPoint</Application>
  <PresentationFormat>Custom</PresentationFormat>
  <Paragraphs>81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FoundrySterling-Book</vt:lpstr>
      <vt:lpstr>Office Theme</vt:lpstr>
      <vt:lpstr>Text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UofO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Chinn</dc:creator>
  <cp:lastModifiedBy>Dan Holloway</cp:lastModifiedBy>
  <cp:revision>95</cp:revision>
  <dcterms:created xsi:type="dcterms:W3CDTF">2014-03-20T14:30:16Z</dcterms:created>
  <dcterms:modified xsi:type="dcterms:W3CDTF">2019-09-16T22:36:09Z</dcterms:modified>
</cp:coreProperties>
</file>